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7560000" cx="5040000"/>
  <p:notesSz cx="6858000" cy="9144000"/>
  <p:embeddedFontLst>
    <p:embeddedFont>
      <p:font typeface="Noto Sans KR"/>
      <p:regular r:id="rId10"/>
      <p:bold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81">
          <p15:clr>
            <a:srgbClr val="747775"/>
          </p15:clr>
        </p15:guide>
        <p15:guide id="2" pos="1587">
          <p15:clr>
            <a:srgbClr val="747775"/>
          </p15:clr>
        </p15:guide>
        <p15:guide id="3" orient="horz" pos="3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81" orient="horz"/>
        <p:guide pos="1587"/>
        <p:guide pos="3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font" Target="fonts/NotoSansKR-bold.fntdata"/><Relationship Id="rId10" Type="http://schemas.openxmlformats.org/officeDocument/2006/relationships/font" Target="fonts/NotoSansKR-regular.fnt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86310" y="685800"/>
            <a:ext cx="228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281ad288d_0_0:notes"/>
          <p:cNvSpPr/>
          <p:nvPr>
            <p:ph idx="2" type="sldImg"/>
          </p:nvPr>
        </p:nvSpPr>
        <p:spPr>
          <a:xfrm>
            <a:off x="2286310" y="685800"/>
            <a:ext cx="228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281ad28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2286310" y="685800"/>
            <a:ext cx="228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281ad288d_0_11:notes"/>
          <p:cNvSpPr/>
          <p:nvPr>
            <p:ph idx="2" type="sldImg"/>
          </p:nvPr>
        </p:nvSpPr>
        <p:spPr>
          <a:xfrm>
            <a:off x="2286310" y="685800"/>
            <a:ext cx="228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281ad288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281ad288d_7_25:notes"/>
          <p:cNvSpPr/>
          <p:nvPr>
            <p:ph idx="2" type="sldImg"/>
          </p:nvPr>
        </p:nvSpPr>
        <p:spPr>
          <a:xfrm>
            <a:off x="2286310" y="685800"/>
            <a:ext cx="228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281ad288d_7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1808" y="1094388"/>
            <a:ext cx="4696500" cy="301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71803" y="4165643"/>
            <a:ext cx="4696500" cy="11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4669859" y="6854072"/>
            <a:ext cx="3024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71803" y="1625801"/>
            <a:ext cx="4696500" cy="28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71803" y="4633192"/>
            <a:ext cx="4696500" cy="19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4669859" y="6854072"/>
            <a:ext cx="3024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4669859" y="6854072"/>
            <a:ext cx="3024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71803" y="3161354"/>
            <a:ext cx="4696500" cy="12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4669859" y="6854072"/>
            <a:ext cx="3024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71803" y="654105"/>
            <a:ext cx="4696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71803" y="1693927"/>
            <a:ext cx="4696500" cy="50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4669859" y="6854072"/>
            <a:ext cx="3024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71803" y="654105"/>
            <a:ext cx="4696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171803" y="1693927"/>
            <a:ext cx="2204700" cy="50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2663528" y="1693927"/>
            <a:ext cx="2204700" cy="50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4669859" y="6854072"/>
            <a:ext cx="3024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71803" y="654105"/>
            <a:ext cx="4696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4669859" y="6854072"/>
            <a:ext cx="3024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171803" y="816630"/>
            <a:ext cx="15477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171803" y="2042457"/>
            <a:ext cx="1547700" cy="46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4669859" y="6854072"/>
            <a:ext cx="3024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270217" y="661638"/>
            <a:ext cx="3510000" cy="60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4669859" y="6854072"/>
            <a:ext cx="3024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520000" y="-184"/>
            <a:ext cx="2520000" cy="75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46339" y="1812541"/>
            <a:ext cx="2229600" cy="217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46339" y="4120005"/>
            <a:ext cx="2229600" cy="18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2722559" y="1064257"/>
            <a:ext cx="2115000" cy="54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4669859" y="6854072"/>
            <a:ext cx="3024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71803" y="6218168"/>
            <a:ext cx="3306600" cy="8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4669859" y="6854072"/>
            <a:ext cx="3024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1803" y="654105"/>
            <a:ext cx="4696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1803" y="1693927"/>
            <a:ext cx="4696500" cy="5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669859" y="6854072"/>
            <a:ext cx="3024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10" Type="http://schemas.openxmlformats.org/officeDocument/2006/relationships/image" Target="../media/image13.png"/><Relationship Id="rId9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13"/>
          <p:cNvCxnSpPr/>
          <p:nvPr/>
        </p:nvCxnSpPr>
        <p:spPr>
          <a:xfrm flipH="1" rot="10800000">
            <a:off x="326850" y="1070775"/>
            <a:ext cx="4386300" cy="18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13"/>
          <p:cNvSpPr txBox="1"/>
          <p:nvPr/>
        </p:nvSpPr>
        <p:spPr>
          <a:xfrm>
            <a:off x="1134300" y="1234400"/>
            <a:ext cx="2771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운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영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로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그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와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시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스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템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메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트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릭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을 </a:t>
            </a:r>
            <a:endParaRPr>
              <a:solidFill>
                <a:srgbClr val="83878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A3D5"/>
                </a:solidFill>
                <a:latin typeface="Noto Sans KR"/>
                <a:ea typeface="Noto Sans KR"/>
                <a:cs typeface="Noto Sans KR"/>
                <a:sym typeface="Noto Sans KR"/>
              </a:rPr>
              <a:t>실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ko">
                <a:solidFill>
                  <a:srgbClr val="38A3D5"/>
                </a:solidFill>
                <a:latin typeface="Noto Sans KR"/>
                <a:ea typeface="Noto Sans KR"/>
                <a:cs typeface="Noto Sans KR"/>
                <a:sym typeface="Noto Sans KR"/>
              </a:rPr>
              <a:t>시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ko">
                <a:solidFill>
                  <a:srgbClr val="38A3D5"/>
                </a:solidFill>
                <a:latin typeface="Noto Sans KR"/>
                <a:ea typeface="Noto Sans KR"/>
                <a:cs typeface="Noto Sans KR"/>
                <a:sym typeface="Noto Sans KR"/>
              </a:rPr>
              <a:t>간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으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로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ko">
                <a:solidFill>
                  <a:srgbClr val="93C47D"/>
                </a:solidFill>
                <a:latin typeface="Noto Sans KR"/>
                <a:ea typeface="Noto Sans KR"/>
                <a:cs typeface="Noto Sans KR"/>
                <a:sym typeface="Noto Sans KR"/>
              </a:rPr>
              <a:t>분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ko">
                <a:solidFill>
                  <a:srgbClr val="93C47D"/>
                </a:solidFill>
                <a:latin typeface="Noto Sans KR"/>
                <a:ea typeface="Noto Sans KR"/>
                <a:cs typeface="Noto Sans KR"/>
                <a:sym typeface="Noto Sans KR"/>
              </a:rPr>
              <a:t>석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하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고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ko">
                <a:solidFill>
                  <a:srgbClr val="FF9900"/>
                </a:solidFill>
                <a:latin typeface="Noto Sans KR"/>
                <a:ea typeface="Noto Sans KR"/>
                <a:cs typeface="Noto Sans KR"/>
                <a:sym typeface="Noto Sans KR"/>
              </a:rPr>
              <a:t>시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ko">
                <a:solidFill>
                  <a:srgbClr val="FF9900"/>
                </a:solidFill>
                <a:latin typeface="Noto Sans KR"/>
                <a:ea typeface="Noto Sans KR"/>
                <a:cs typeface="Noto Sans KR"/>
                <a:sym typeface="Noto Sans KR"/>
              </a:rPr>
              <a:t>각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ko">
                <a:solidFill>
                  <a:srgbClr val="FF9900"/>
                </a:solidFill>
                <a:latin typeface="Noto Sans KR"/>
                <a:ea typeface="Noto Sans KR"/>
                <a:cs typeface="Noto Sans KR"/>
                <a:sym typeface="Noto Sans KR"/>
              </a:rPr>
              <a:t>화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하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는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200">
              <a:solidFill>
                <a:srgbClr val="83878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00"/>
                </a:solidFill>
                <a:latin typeface="Noto Sans KR"/>
                <a:ea typeface="Noto Sans KR"/>
                <a:cs typeface="Noto Sans KR"/>
                <a:sym typeface="Noto Sans KR"/>
              </a:rPr>
              <a:t>DevOps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ko">
                <a:solidFill>
                  <a:srgbClr val="1155CC"/>
                </a:solidFill>
                <a:latin typeface="Noto Sans KR"/>
                <a:ea typeface="Noto Sans KR"/>
                <a:cs typeface="Noto Sans KR"/>
                <a:sym typeface="Noto Sans KR"/>
              </a:rPr>
              <a:t>대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ko">
                <a:solidFill>
                  <a:srgbClr val="1155CC"/>
                </a:solidFill>
                <a:latin typeface="Noto Sans KR"/>
                <a:ea typeface="Noto Sans KR"/>
                <a:cs typeface="Noto Sans KR"/>
                <a:sym typeface="Noto Sans KR"/>
              </a:rPr>
              <a:t>시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ko">
                <a:solidFill>
                  <a:srgbClr val="1155CC"/>
                </a:solidFill>
                <a:latin typeface="Noto Sans KR"/>
                <a:ea typeface="Noto Sans KR"/>
                <a:cs typeface="Noto Sans KR"/>
                <a:sym typeface="Noto Sans KR"/>
              </a:rPr>
              <a:t>보</a:t>
            </a:r>
            <a:r>
              <a:rPr lang="ko" sz="200">
                <a:solidFill>
                  <a:srgbClr val="838787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ko">
                <a:solidFill>
                  <a:srgbClr val="1155CC"/>
                </a:solidFill>
                <a:latin typeface="Noto Sans KR"/>
                <a:ea typeface="Noto Sans KR"/>
                <a:cs typeface="Noto Sans KR"/>
                <a:sym typeface="Noto Sans KR"/>
              </a:rPr>
              <a:t>드</a:t>
            </a:r>
            <a:endParaRPr>
              <a:solidFill>
                <a:srgbClr val="1155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03050" y="3796688"/>
            <a:ext cx="2455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기능 1. API 변동 파악</a:t>
            </a:r>
            <a:endParaRPr b="1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7" name="Google Shape;57;p13" title="스크린샷 2025-04-24 오후 2.49.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50" y="4249300"/>
            <a:ext cx="4386299" cy="10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스크린샷 2025-04-24 오후 2.50.2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50" y="5345150"/>
            <a:ext cx="4386299" cy="1003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13"/>
          <p:cNvCxnSpPr/>
          <p:nvPr/>
        </p:nvCxnSpPr>
        <p:spPr>
          <a:xfrm flipH="1" rot="10800000">
            <a:off x="326850" y="2211325"/>
            <a:ext cx="4386300" cy="18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13"/>
          <p:cNvCxnSpPr/>
          <p:nvPr/>
        </p:nvCxnSpPr>
        <p:spPr>
          <a:xfrm flipH="1" rot="10800000">
            <a:off x="326850" y="3703263"/>
            <a:ext cx="4386300" cy="18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3"/>
          <p:cNvSpPr txBox="1"/>
          <p:nvPr/>
        </p:nvSpPr>
        <p:spPr>
          <a:xfrm>
            <a:off x="403050" y="2273400"/>
            <a:ext cx="1183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Overview</a:t>
            </a:r>
            <a:endParaRPr b="1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428250" y="2603350"/>
            <a:ext cx="40455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Dashboard</a:t>
            </a:r>
            <a:r>
              <a:rPr lang="ko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+</a:t>
            </a:r>
            <a:r>
              <a:rPr lang="ko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ko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Operations </a:t>
            </a:r>
            <a:r>
              <a:rPr lang="ko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=</a:t>
            </a:r>
            <a:r>
              <a:rPr b="1" lang="ko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DashOps</a:t>
            </a:r>
            <a:endParaRPr b="1" sz="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DashOps</a:t>
            </a:r>
            <a:r>
              <a:rPr lang="ko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는 리소스 이상 및 서비스 에러를 실시간으로 감지하고, 통합 모니터링 뷰를 통해 팀 단위 관리를 지원합니다. </a:t>
            </a:r>
            <a:r>
              <a:rPr lang="ko" sz="900">
                <a:solidFill>
                  <a:srgbClr val="4A86E8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r>
              <a:rPr lang="ko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" sz="900">
                <a:solidFill>
                  <a:srgbClr val="6AA84F"/>
                </a:solidFill>
                <a:latin typeface="Noto Sans KR"/>
                <a:ea typeface="Noto Sans KR"/>
                <a:cs typeface="Noto Sans KR"/>
                <a:sym typeface="Noto Sans KR"/>
              </a:rPr>
              <a:t>서버</a:t>
            </a:r>
            <a:r>
              <a:rPr lang="ko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" sz="900">
                <a:solidFill>
                  <a:schemeClr val="accent4"/>
                </a:solidFill>
                <a:latin typeface="Noto Sans KR"/>
                <a:ea typeface="Noto Sans KR"/>
                <a:cs typeface="Noto Sans KR"/>
                <a:sym typeface="Noto Sans KR"/>
              </a:rPr>
              <a:t>DB</a:t>
            </a:r>
            <a:r>
              <a:rPr lang="ko" sz="9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등 시스템 전반의 흐름을 한눈에 파악할 수 있으며, 간단한 쿼리로 복잡한 로그를 빠르게 검색하고, 다양한 필터링 옵션으로 심층 분석이 가능합니다.</a:t>
            </a:r>
            <a:endParaRPr sz="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428250" y="6747725"/>
            <a:ext cx="42849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175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Char char="-"/>
            </a:pP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시간대 별 </a:t>
            </a:r>
            <a:r>
              <a:rPr b="1"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트래픽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분석 (ex. 응답 시간, 500 error 비율)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1714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Char char="-"/>
            </a:pP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 에러 급증 시 TEAMS </a:t>
            </a:r>
            <a:r>
              <a:rPr b="1"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실시간 자동 알림</a:t>
            </a:r>
            <a:endParaRPr b="1"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326852" y="6443325"/>
            <a:ext cx="928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활용 포인트</a:t>
            </a:r>
            <a:endParaRPr b="1" sz="10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5" name="Google Shape;65;p13" title="스크린샷 2025-04-23 오후 3.23.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6188" y="382700"/>
            <a:ext cx="1807600" cy="4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326850" y="1194125"/>
            <a:ext cx="34395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기능 2. 서버 리소스 메트릭 모니터링</a:t>
            </a:r>
            <a:endParaRPr b="1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26850" y="5911700"/>
            <a:ext cx="41325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6199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oto Sans KR"/>
              <a:buChar char="-"/>
            </a:pPr>
            <a:r>
              <a:rPr b="1"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CPU 사용률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모니터링을 통해 과도한 부하 감지</a:t>
            </a:r>
            <a:endParaRPr sz="12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1714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oto Sans KR"/>
              <a:buChar char="-"/>
            </a:pPr>
            <a:r>
              <a:rPr b="1"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메모리 누수 (Leak)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를 실시간으로 탐지</a:t>
            </a:r>
            <a:endParaRPr sz="1200">
              <a:solidFill>
                <a:srgbClr val="43434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1714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oto Sans KR"/>
              <a:buChar char="-"/>
            </a:pP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로그 및 캐시 데이터 누적 등 </a:t>
            </a:r>
            <a:r>
              <a:rPr b="1"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디스크 사용량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분석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1714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Char char="-"/>
            </a:pPr>
            <a:r>
              <a:rPr b="1"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사전 경고 알람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서비스 장애 예방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b="4842" l="3910" r="3633" t="4306"/>
          <a:stretch/>
        </p:blipFill>
        <p:spPr>
          <a:xfrm>
            <a:off x="326850" y="1783100"/>
            <a:ext cx="1277175" cy="8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 b="2145" l="1667" r="1918" t="2942"/>
          <a:stretch/>
        </p:blipFill>
        <p:spPr>
          <a:xfrm>
            <a:off x="1831275" y="1788338"/>
            <a:ext cx="1331725" cy="9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 b="3507" l="2278" r="1991" t="4437"/>
          <a:stretch/>
        </p:blipFill>
        <p:spPr>
          <a:xfrm>
            <a:off x="3390250" y="1775375"/>
            <a:ext cx="1322899" cy="8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6">
            <a:alphaModFix/>
          </a:blip>
          <a:srcRect b="1459" l="1248" r="1248" t="1903"/>
          <a:stretch/>
        </p:blipFill>
        <p:spPr>
          <a:xfrm>
            <a:off x="326850" y="2831262"/>
            <a:ext cx="2109425" cy="12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7">
            <a:alphaModFix/>
          </a:blip>
          <a:srcRect b="3298" l="2573" r="3176" t="1914"/>
          <a:stretch/>
        </p:blipFill>
        <p:spPr>
          <a:xfrm>
            <a:off x="2628975" y="2836975"/>
            <a:ext cx="2084175" cy="12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8">
            <a:alphaModFix/>
          </a:blip>
          <a:srcRect b="2393" l="1665" r="2603" t="2612"/>
          <a:stretch/>
        </p:blipFill>
        <p:spPr>
          <a:xfrm>
            <a:off x="2616350" y="4236675"/>
            <a:ext cx="2109424" cy="121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6850" y="4261575"/>
            <a:ext cx="2037076" cy="116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4"/>
          <p:cNvCxnSpPr/>
          <p:nvPr/>
        </p:nvCxnSpPr>
        <p:spPr>
          <a:xfrm flipH="1" rot="10800000">
            <a:off x="326850" y="1070775"/>
            <a:ext cx="4386300" cy="18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4"/>
          <p:cNvSpPr txBox="1"/>
          <p:nvPr/>
        </p:nvSpPr>
        <p:spPr>
          <a:xfrm>
            <a:off x="326851" y="5569875"/>
            <a:ext cx="837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활용 포인트</a:t>
            </a:r>
            <a:endParaRPr b="1" sz="10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1" name="Google Shape;81;p14" title="스크린샷 2025-04-23 오후 3.23.0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16188" y="382700"/>
            <a:ext cx="1807600" cy="4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/>
        </p:nvSpPr>
        <p:spPr>
          <a:xfrm>
            <a:off x="326850" y="1174938"/>
            <a:ext cx="27903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기능 3. DB </a:t>
            </a:r>
            <a:r>
              <a:rPr b="1" lang="ko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모니터링</a:t>
            </a:r>
            <a:endParaRPr b="1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326850" y="5671600"/>
            <a:ext cx="43863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780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oto Sans KR"/>
              <a:buChar char="-"/>
            </a:pPr>
            <a:r>
              <a:rPr b="1"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Query 실행 시간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집계를 통한 성능 저하 예방 및 쿼리 최적화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1714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Cache Memory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를 추적하여 메모리 부족과 캐시 효율성 개선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1714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Connection 수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관리로 과도한 연결 방지 및 DB 성능 유지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1714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Thread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수를 모니터링하여 시스템 불안정과 자원 낭비 최소화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326851" y="5357250"/>
            <a:ext cx="810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활용 포인트</a:t>
            </a:r>
            <a:endParaRPr b="1" sz="10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3">
            <a:alphaModFix/>
          </a:blip>
          <a:srcRect b="2773" l="1723" r="1471" t="3829"/>
          <a:stretch/>
        </p:blipFill>
        <p:spPr>
          <a:xfrm>
            <a:off x="545275" y="1751713"/>
            <a:ext cx="1893701" cy="6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b="2773" l="1268" r="1151" t="3829"/>
          <a:stretch/>
        </p:blipFill>
        <p:spPr>
          <a:xfrm>
            <a:off x="2605500" y="1717213"/>
            <a:ext cx="1900275" cy="6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5">
            <a:alphaModFix/>
          </a:blip>
          <a:srcRect b="1361" l="982" r="1779" t="1361"/>
          <a:stretch/>
        </p:blipFill>
        <p:spPr>
          <a:xfrm>
            <a:off x="529675" y="2514488"/>
            <a:ext cx="1893701" cy="12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 rotWithShape="1">
          <a:blip r:embed="rId6">
            <a:alphaModFix/>
          </a:blip>
          <a:srcRect b="3643" l="1771" r="1423" t="3883"/>
          <a:stretch/>
        </p:blipFill>
        <p:spPr>
          <a:xfrm>
            <a:off x="545275" y="3904163"/>
            <a:ext cx="1893699" cy="116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 rotWithShape="1">
          <a:blip r:embed="rId7">
            <a:alphaModFix/>
          </a:blip>
          <a:srcRect b="1296" l="1486" r="1360" t="2669"/>
          <a:stretch/>
        </p:blipFill>
        <p:spPr>
          <a:xfrm>
            <a:off x="2610050" y="2548188"/>
            <a:ext cx="1900276" cy="120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 rotWithShape="1">
          <a:blip r:embed="rId8">
            <a:alphaModFix/>
          </a:blip>
          <a:srcRect b="3252" l="1495" r="2035" t="1924"/>
          <a:stretch/>
        </p:blipFill>
        <p:spPr>
          <a:xfrm>
            <a:off x="2610050" y="3879238"/>
            <a:ext cx="1884201" cy="119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5"/>
          <p:cNvCxnSpPr/>
          <p:nvPr/>
        </p:nvCxnSpPr>
        <p:spPr>
          <a:xfrm flipH="1" rot="10800000">
            <a:off x="326850" y="1070775"/>
            <a:ext cx="4386300" cy="18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6" name="Google Shape;96;p15" title="스크린샷 2025-04-23 오후 3.23.01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16188" y="382700"/>
            <a:ext cx="1807600" cy="4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b="1389" l="953" r="756" t="2103"/>
          <a:stretch/>
        </p:blipFill>
        <p:spPr>
          <a:xfrm>
            <a:off x="352571" y="1695800"/>
            <a:ext cx="4360580" cy="16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4">
            <a:alphaModFix/>
          </a:blip>
          <a:srcRect b="3099" l="1340" r="1553" t="4092"/>
          <a:stretch/>
        </p:blipFill>
        <p:spPr>
          <a:xfrm>
            <a:off x="2519993" y="3485288"/>
            <a:ext cx="2114529" cy="7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5">
            <a:alphaModFix/>
          </a:blip>
          <a:srcRect b="2226" l="767" r="777" t="3443"/>
          <a:stretch/>
        </p:blipFill>
        <p:spPr>
          <a:xfrm>
            <a:off x="326850" y="3473425"/>
            <a:ext cx="2143735" cy="7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326850" y="1205625"/>
            <a:ext cx="29235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기능4. API </a:t>
            </a:r>
            <a:r>
              <a:rPr b="1" lang="ko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서버 Log 수집</a:t>
            </a:r>
            <a:endParaRPr b="1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05" name="Google Shape;105;p16"/>
          <p:cNvCxnSpPr/>
          <p:nvPr/>
        </p:nvCxnSpPr>
        <p:spPr>
          <a:xfrm flipH="1" rot="10800000">
            <a:off x="326850" y="1070775"/>
            <a:ext cx="4386300" cy="18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6"/>
          <p:cNvSpPr txBox="1"/>
          <p:nvPr/>
        </p:nvSpPr>
        <p:spPr>
          <a:xfrm>
            <a:off x="352575" y="5520025"/>
            <a:ext cx="29235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Noto Sans KR"/>
                <a:ea typeface="Noto Sans KR"/>
                <a:cs typeface="Noto Sans KR"/>
                <a:sym typeface="Noto Sans KR"/>
              </a:rPr>
              <a:t>기대 효과</a:t>
            </a:r>
            <a:endParaRPr b="1">
              <a:solidFill>
                <a:srgbClr val="66666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26850" y="5939925"/>
            <a:ext cx="44529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AutoNum type="arabicPeriod"/>
            </a:pP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운영 로그와 시스템 메트릭을 </a:t>
            </a:r>
            <a:r>
              <a:rPr b="1" lang="ko" sz="1200">
                <a:solidFill>
                  <a:srgbClr val="6AA84F"/>
                </a:solidFill>
                <a:latin typeface="Noto Sans KR"/>
                <a:ea typeface="Noto Sans KR"/>
                <a:cs typeface="Noto Sans KR"/>
                <a:sym typeface="Noto Sans KR"/>
              </a:rPr>
              <a:t>쉽고 빠르게 검색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할 수 있습니다.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171450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AutoNum type="arabicPeriod"/>
            </a:pPr>
            <a:r>
              <a:rPr b="1" lang="ko" sz="1200">
                <a:solidFill>
                  <a:srgbClr val="CC0000"/>
                </a:solidFill>
                <a:latin typeface="Noto Sans KR"/>
                <a:ea typeface="Noto Sans KR"/>
                <a:cs typeface="Noto Sans KR"/>
                <a:sym typeface="Noto Sans KR"/>
              </a:rPr>
              <a:t>실시간 에러 탐지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와 </a:t>
            </a:r>
            <a:r>
              <a:rPr b="1" lang="ko" sz="1200">
                <a:solidFill>
                  <a:schemeClr val="accent4"/>
                </a:solidFill>
                <a:latin typeface="Noto Sans KR"/>
                <a:ea typeface="Noto Sans KR"/>
                <a:cs typeface="Noto Sans KR"/>
                <a:sym typeface="Noto Sans KR"/>
              </a:rPr>
              <a:t>알림 기능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을 통해 </a:t>
            </a:r>
            <a:r>
              <a:rPr b="1" lang="ko" sz="1200">
                <a:solidFill>
                  <a:srgbClr val="6AA84F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효율성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을 극대화합니다.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171450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AutoNum type="arabicPeriod"/>
            </a:pPr>
            <a:r>
              <a:rPr b="1" lang="ko" sz="1200">
                <a:solidFill>
                  <a:srgbClr val="3D85C6"/>
                </a:solidFill>
                <a:latin typeface="Noto Sans KR"/>
                <a:ea typeface="Noto Sans KR"/>
                <a:cs typeface="Noto Sans KR"/>
                <a:sym typeface="Noto Sans KR"/>
              </a:rPr>
              <a:t>통합 뷰 제공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개발팀과 운영팀 간의 </a:t>
            </a:r>
            <a:r>
              <a:rPr b="1" lang="ko" sz="1200">
                <a:solidFill>
                  <a:srgbClr val="6AA84F"/>
                </a:solidFill>
                <a:latin typeface="Noto Sans KR"/>
                <a:ea typeface="Noto Sans KR"/>
                <a:cs typeface="Noto Sans KR"/>
                <a:sym typeface="Noto Sans KR"/>
              </a:rPr>
              <a:t>협업을 강화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합니다.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352575" y="4656175"/>
            <a:ext cx="43863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시간대별 </a:t>
            </a:r>
            <a:r>
              <a:rPr b="1"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Log Level</a:t>
            </a: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분석을 통한 API 안정성 모니터링 및 개선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1714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KR"/>
              <a:buChar char="-"/>
            </a:pPr>
            <a:r>
              <a:rPr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복잡한 서버 접근 없이 실시간 Log 확인 및 </a:t>
            </a:r>
            <a:r>
              <a:rPr b="1" lang="ko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에러 원인 파악</a:t>
            </a:r>
            <a:endParaRPr b="1"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352575" y="4341825"/>
            <a:ext cx="899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CCCCCC"/>
                </a:solidFill>
                <a:latin typeface="Noto Sans KR"/>
                <a:ea typeface="Noto Sans KR"/>
                <a:cs typeface="Noto Sans KR"/>
                <a:sym typeface="Noto Sans KR"/>
              </a:rPr>
              <a:t>활용 포인트</a:t>
            </a:r>
            <a:endParaRPr b="1" sz="1000">
              <a:solidFill>
                <a:srgbClr val="CCCCC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10" name="Google Shape;110;p16"/>
          <p:cNvCxnSpPr/>
          <p:nvPr/>
        </p:nvCxnSpPr>
        <p:spPr>
          <a:xfrm flipH="1" rot="10800000">
            <a:off x="326850" y="5409688"/>
            <a:ext cx="4386300" cy="18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" name="Google Shape;111;p16" title="스크린샷 2025-04-23 오후 3.23.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6188" y="382700"/>
            <a:ext cx="1807600" cy="4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